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8" r:id="rId9"/>
    <p:sldId id="263" r:id="rId10"/>
    <p:sldId id="289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9" r:id="rId26"/>
    <p:sldId id="280" r:id="rId27"/>
    <p:sldId id="281" r:id="rId28"/>
    <p:sldId id="282" r:id="rId29"/>
    <p:sldId id="283" r:id="rId30"/>
    <p:sldId id="285" r:id="rId31"/>
    <p:sldId id="286" r:id="rId32"/>
    <p:sldId id="284" r:id="rId33"/>
    <p:sldId id="287" r:id="rId34"/>
  </p:sldIdLst>
  <p:sldSz cx="9144000" cy="6858000" type="screen4x3"/>
  <p:notesSz cx="6858000" cy="91170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37" autoAdjust="0"/>
  </p:normalViewPr>
  <p:slideViewPr>
    <p:cSldViewPr>
      <p:cViewPr varScale="1">
        <p:scale>
          <a:sx n="85" d="100"/>
          <a:sy n="85" d="100"/>
        </p:scale>
        <p:origin x="-7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D3393-82FC-4284-8F4C-08D2CBFB55E7}" type="datetimeFigureOut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BBFDB-077B-4F1D-9EE7-3CB2069B8B1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A15198-C55A-4F72-9B6E-1BE306575575}" type="datetimeFigureOut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30581"/>
            <a:ext cx="5486400" cy="410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3BF8C-3905-411C-BE35-5C85B7C5AEA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3BF8C-3905-411C-BE35-5C85B7C5AEAF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Hand</a:t>
            </a:r>
            <a:r>
              <a:rPr lang="en-US" baseline="0" dirty="0" smtClean="0"/>
              <a:t> out Fred’s cheat sheets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3BF8C-3905-411C-BE35-5C85B7C5AEAF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how to turn off conversation 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A3BF8C-3905-411C-BE35-5C85B7C5AEAF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268DFA2-4B65-434E-BFC6-AC8DA97E2E5C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F105120-BEA9-4A05-A91C-70692E6D98B0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140A47-1947-40BE-80EE-E312D35B7380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2B659F4-4FB6-4CAB-9C47-54EEDA4675AC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B6AAEC-727B-4185-936E-406964C518AC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81DFCE-1EBB-4AF2-AEC9-6E2CFCC5AD84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01A5065-AFBF-4834-A845-2450B502F40B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A24FC4-4BD1-46F0-8AC9-B8521575C2BF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3177E3-E36D-4D78-BBFD-F6ABCDA49821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13C93D9-C8CE-4AA1-B67C-98AD8E873B13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2E16DA3-89C8-4AE1-8296-B52C6C967B0E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8313903-2BC9-4F8B-809E-82EF32B4854C}" type="datetime1">
              <a:rPr lang="en-US" smtClean="0"/>
              <a:pPr/>
              <a:t>8/8/2012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9318C1D-AD2F-42DE-A80C-715D4DF8B81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uvalschools.org/Default.asp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technology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uvalschools.us/" TargetMode="External"/><Relationship Id="rId2" Type="http://schemas.openxmlformats.org/officeDocument/2006/relationships/hyperlink" Target="https://web.dcps.duval.us/technolog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x2720vmimsprd2:8001/sites/INFO/DCPSapps/Pages/Applications.aspx" TargetMode="External"/><Relationship Id="rId5" Type="http://schemas.openxmlformats.org/officeDocument/2006/relationships/hyperlink" Target="http://www.duvalschools.org/static/aboutdcps/departments/intech/" TargetMode="Externa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dcps.duval.us/technology/default.aspx" TargetMode="External"/><Relationship Id="rId2" Type="http://schemas.openxmlformats.org/officeDocument/2006/relationships/hyperlink" Target="http://cx2720vmimsprd2:8001/sites/INFO/DCPSapps/Pages/Applications.asp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dcpsweb.dcps.duval.us/standards/software/" TargetMode="External"/><Relationship Id="rId4" Type="http://schemas.openxmlformats.org/officeDocument/2006/relationships/hyperlink" Target="http://www.florida.shi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uvalschools.org/static/aboutdcps/departments/intech/" TargetMode="External"/><Relationship Id="rId2" Type="http://schemas.openxmlformats.org/officeDocument/2006/relationships/hyperlink" Target="http://www.iste.org/AM/Template.cfm?Section=NET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155.44.232.39/lv/admin/login.jsp" TargetMode="External"/><Relationship Id="rId3" Type="http://schemas.openxmlformats.org/officeDocument/2006/relationships/hyperlink" Target="https://fs.duvalschools.org/adfs/ls/?wa=wsignin1.0&amp;wtrealm=urn:federation:oncourse&amp;wct=2009-09-16T21:22:43Z&amp;wctx=https://dcps.oncoursesystems.com/\https://dcps.oncoursesystems.com/" TargetMode="External"/><Relationship Id="rId7" Type="http://schemas.openxmlformats.org/officeDocument/2006/relationships/hyperlink" Target="http://duval.howtomaster.com/" TargetMode="External"/><Relationship Id="rId2" Type="http://schemas.openxmlformats.org/officeDocument/2006/relationships/hyperlink" Target="http://myprofile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fcatexplorer.com/" TargetMode="External"/><Relationship Id="rId5" Type="http://schemas.openxmlformats.org/officeDocument/2006/relationships/hyperlink" Target="http://www.explorelearning.com/" TargetMode="External"/><Relationship Id="rId10" Type="http://schemas.openxmlformats.org/officeDocument/2006/relationships/image" Target="../media/image5.jpeg"/><Relationship Id="rId4" Type="http://schemas.openxmlformats.org/officeDocument/2006/relationships/hyperlink" Target="https://odyssey.duvalschools.org/" TargetMode="External"/><Relationship Id="rId9" Type="http://schemas.openxmlformats.org/officeDocument/2006/relationships/hyperlink" Target="http://duval.riverdeep.net/lm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s://techmodelclassrooms.wikispaces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duvalschools.org/reseval/dat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fcit.usf.edu/matrix/index.html" TargetMode="External"/><Relationship Id="rId2" Type="http://schemas.openxmlformats.org/officeDocument/2006/relationships/hyperlink" Target="http://www.flinnovates.org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duvalschools.org/static/aboutdcps/departments/intech/index.as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mthermanesc.wikispaces.com/" TargetMode="External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linnovates.org/survey/" TargetMode="External"/><Relationship Id="rId4" Type="http://schemas.openxmlformats.org/officeDocument/2006/relationships/hyperlink" Target="https://spreadsheets.google.com/viewform?hl=en&amp;formkey=dEJIcjg2NFc1WkFWWHBaU1NuLTl3aGc6MQ#gid=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200400"/>
            <a:ext cx="9144000" cy="1610911"/>
          </a:xfrm>
        </p:spPr>
        <p:txBody>
          <a:bodyPr>
            <a:normAutofit/>
          </a:bodyPr>
          <a:lstStyle/>
          <a:p>
            <a:r>
              <a:rPr lang="en-US" sz="4400" dirty="0" smtClean="0"/>
              <a:t>School Technology </a:t>
            </a:r>
            <a:r>
              <a:rPr lang="en-US" sz="4400" smtClean="0"/>
              <a:t>Contact </a:t>
            </a:r>
          </a:p>
          <a:p>
            <a:r>
              <a:rPr lang="en-US" sz="4400" smtClean="0"/>
              <a:t>(STC) </a:t>
            </a:r>
            <a:r>
              <a:rPr lang="en-US" sz="4400" dirty="0" smtClean="0"/>
              <a:t>Training</a:t>
            </a:r>
            <a:endParaRPr lang="en-US" sz="4400" dirty="0"/>
          </a:p>
        </p:txBody>
      </p:sp>
      <p:pic>
        <p:nvPicPr>
          <p:cNvPr id="23554" name="Picture 2" descr="Click Here To Learn More :: Duval County Public Schools: Preparing Kids For The Journey Of Their Live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143000"/>
            <a:ext cx="6953250" cy="1285876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ommon2.csnimages.com/lf/1/hash/108/578661/1/30+Laptop+Welded+Computer+Cart+(fully+assembled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152400"/>
            <a:ext cx="2759075" cy="275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smtClean="0"/>
              <a:t>Plug in and log in weekly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smtClean="0"/>
              <a:t>Can be used for any </a:t>
            </a:r>
            <a:r>
              <a:rPr lang="en-US" i="1" dirty="0" smtClean="0"/>
              <a:t>web based </a:t>
            </a:r>
            <a:r>
              <a:rPr lang="en-US" dirty="0" smtClean="0"/>
              <a:t>program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smtClean="0"/>
              <a:t>The carts came with mice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smtClean="0"/>
              <a:t>Cart charges ½ of the computers at a time</a:t>
            </a:r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</a:t>
            </a:r>
            <a:r>
              <a:rPr lang="en-US" dirty="0" smtClean="0"/>
              <a:t>Should be turned on &amp; connected to the network for updates at least a week before testing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ym typeface="Wingdings" pitchFamily="2" charset="2"/>
              </a:rPr>
              <a:t>		    </a:t>
            </a:r>
            <a:r>
              <a:rPr lang="en-US" dirty="0" smtClean="0"/>
              <a:t>Do NOT load any software on them</a:t>
            </a:r>
          </a:p>
          <a:p>
            <a:pPr>
              <a:buNone/>
            </a:pPr>
            <a:r>
              <a:rPr lang="en-US" dirty="0" smtClean="0"/>
              <a:t>		    Do NOT use thumb drive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381000"/>
            <a:ext cx="3733800" cy="1477962"/>
          </a:xfrm>
          <a:effectLst>
            <a:softEdge rad="317500"/>
          </a:effectLst>
        </p:spPr>
        <p:txBody>
          <a:bodyPr>
            <a:normAutofit/>
          </a:bodyPr>
          <a:lstStyle/>
          <a:p>
            <a:r>
              <a:rPr lang="en-US" dirty="0" smtClean="0"/>
              <a:t>Laptop Carts</a:t>
            </a:r>
            <a:br>
              <a:rPr lang="en-US" dirty="0" smtClean="0"/>
            </a:br>
            <a:r>
              <a:rPr lang="en-US" dirty="0" smtClean="0"/>
              <a:t>Guidelines</a:t>
            </a:r>
            <a:endParaRPr lang="en-US" dirty="0"/>
          </a:p>
        </p:txBody>
      </p:sp>
      <p:pic>
        <p:nvPicPr>
          <p:cNvPr id="10" name="Picture 2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294" y="2133600"/>
            <a:ext cx="294473" cy="381000"/>
          </a:xfrm>
          <a:prstGeom prst="rect">
            <a:avLst/>
          </a:prstGeom>
          <a:noFill/>
        </p:spPr>
      </p:pic>
      <p:pic>
        <p:nvPicPr>
          <p:cNvPr id="26628" name="Picture 4" descr="http://t3.gstatic.com/images?q=tbn:ANd9GcQoO35XmDIjyUJmZHvjSOJB4_Eqfm1gvZHbAvMxyEy4O0tk00c4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5486400"/>
            <a:ext cx="235473" cy="304800"/>
          </a:xfrm>
          <a:prstGeom prst="rect">
            <a:avLst/>
          </a:prstGeom>
          <a:noFill/>
        </p:spPr>
      </p:pic>
      <p:pic>
        <p:nvPicPr>
          <p:cNvPr id="14" name="Picture 2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514600"/>
            <a:ext cx="294473" cy="381000"/>
          </a:xfrm>
          <a:prstGeom prst="rect">
            <a:avLst/>
          </a:prstGeom>
          <a:noFill/>
        </p:spPr>
      </p:pic>
      <p:pic>
        <p:nvPicPr>
          <p:cNvPr id="15" name="Picture 2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895600"/>
            <a:ext cx="294473" cy="381000"/>
          </a:xfrm>
          <a:prstGeom prst="rect">
            <a:avLst/>
          </a:prstGeom>
          <a:noFill/>
        </p:spPr>
      </p:pic>
      <p:pic>
        <p:nvPicPr>
          <p:cNvPr id="16" name="Picture 2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352800"/>
            <a:ext cx="294473" cy="381000"/>
          </a:xfrm>
          <a:prstGeom prst="rect">
            <a:avLst/>
          </a:prstGeom>
          <a:noFill/>
        </p:spPr>
      </p:pic>
      <p:pic>
        <p:nvPicPr>
          <p:cNvPr id="17" name="Picture 2" descr="http://upload.wikimedia.org/wikipedia/commons/thumb/8/87/Symbol_thumbs_up.svg/463px-Symbol_thumbs_up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810000"/>
            <a:ext cx="294473" cy="381000"/>
          </a:xfrm>
          <a:prstGeom prst="rect">
            <a:avLst/>
          </a:prstGeom>
          <a:noFill/>
        </p:spPr>
      </p:pic>
      <p:pic>
        <p:nvPicPr>
          <p:cNvPr id="19" name="Picture 4" descr="http://t3.gstatic.com/images?q=tbn:ANd9GcQoO35XmDIjyUJmZHvjSOJB4_Eqfm1gvZHbAvMxyEy4O0tk00c4&amp;t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5867400"/>
            <a:ext cx="235473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Help Desk</a:t>
            </a:r>
          </a:p>
          <a:p>
            <a:r>
              <a:rPr lang="en-US" dirty="0" smtClean="0"/>
              <a:t>STC Resources</a:t>
            </a:r>
          </a:p>
          <a:p>
            <a:r>
              <a:rPr lang="en-US" dirty="0" smtClean="0"/>
              <a:t>Maintenance</a:t>
            </a:r>
          </a:p>
          <a:p>
            <a:r>
              <a:rPr lang="en-US" dirty="0" smtClean="0"/>
              <a:t>PC Support</a:t>
            </a:r>
          </a:p>
          <a:p>
            <a:r>
              <a:rPr lang="en-US" dirty="0" smtClean="0"/>
              <a:t>Printer Support</a:t>
            </a:r>
          </a:p>
          <a:p>
            <a:r>
              <a:rPr lang="en-US" dirty="0" smtClean="0"/>
              <a:t>Network Support</a:t>
            </a:r>
          </a:p>
          <a:p>
            <a:r>
              <a:rPr lang="en-US" dirty="0" smtClean="0"/>
              <a:t>Webmail Support</a:t>
            </a:r>
          </a:p>
          <a:p>
            <a:r>
              <a:rPr lang="en-US" dirty="0" smtClean="0"/>
              <a:t>Security Support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Asset Management</a:t>
            </a:r>
            <a:br>
              <a:rPr lang="en-US" dirty="0" smtClean="0"/>
            </a:br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6" name="Picture 5" descr="DuvalSchoolsHelpdeskLogoPill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6200" y="1828800"/>
            <a:ext cx="5105400" cy="2049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Browser and enter </a:t>
            </a:r>
            <a:r>
              <a:rPr lang="en-US" dirty="0" smtClean="0">
                <a:hlinkClick r:id="rId2"/>
              </a:rPr>
              <a:t>Helpdesk</a:t>
            </a:r>
            <a:endParaRPr lang="en-US" dirty="0" smtClean="0"/>
          </a:p>
          <a:p>
            <a:r>
              <a:rPr lang="en-US" dirty="0" smtClean="0"/>
              <a:t>HSS will automatically login with your current network login</a:t>
            </a:r>
          </a:p>
          <a:p>
            <a:r>
              <a:rPr lang="en-US" dirty="0" smtClean="0"/>
              <a:t>The login screen appears if there is an authentication error. Call Help Desk </a:t>
            </a:r>
          </a:p>
          <a:p>
            <a:r>
              <a:rPr lang="en-US" dirty="0" smtClean="0"/>
              <a:t>(348-5200) for assistance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Heat Self Service (HSS)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114800"/>
            <a:ext cx="2607759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b="1" dirty="0" smtClean="0"/>
              <a:t>HSS Main Menu </a:t>
            </a:r>
            <a:r>
              <a:rPr lang="en-US" sz="2200" dirty="0" smtClean="0"/>
              <a:t>- a list of tickets that were submitted.</a:t>
            </a:r>
          </a:p>
          <a:p>
            <a:r>
              <a:rPr lang="en-US" sz="2200" b="1" dirty="0" smtClean="0"/>
              <a:t>New Issue </a:t>
            </a:r>
          </a:p>
          <a:p>
            <a:pPr lvl="1"/>
            <a:r>
              <a:rPr lang="en-US" sz="2200" dirty="0" smtClean="0"/>
              <a:t>Fill out necessary information  and select submit.</a:t>
            </a:r>
          </a:p>
          <a:p>
            <a:r>
              <a:rPr lang="en-US" sz="2200" b="1" dirty="0" smtClean="0"/>
              <a:t>Ticket Close</a:t>
            </a:r>
          </a:p>
          <a:p>
            <a:pPr lvl="1"/>
            <a:r>
              <a:rPr lang="en-US" sz="2200" dirty="0" smtClean="0"/>
              <a:t>At the HSS Main page </a:t>
            </a:r>
          </a:p>
          <a:p>
            <a:pPr lvl="1"/>
            <a:r>
              <a:rPr lang="en-US" sz="2200" dirty="0" smtClean="0"/>
              <a:t>Select the Ticket number</a:t>
            </a:r>
          </a:p>
          <a:p>
            <a:pPr lvl="1"/>
            <a:r>
              <a:rPr lang="en-US" sz="2200" dirty="0" smtClean="0"/>
              <a:t>Select “Add Note”</a:t>
            </a:r>
          </a:p>
          <a:p>
            <a:pPr lvl="1"/>
            <a:r>
              <a:rPr lang="en-US" sz="2200" dirty="0" smtClean="0"/>
              <a:t>Add the information about the completion of the ticket and request close</a:t>
            </a:r>
          </a:p>
          <a:p>
            <a:pPr lvl="1"/>
            <a:r>
              <a:rPr lang="en-US" sz="2200" dirty="0" smtClean="0"/>
              <a:t>Helpdesk will then close the ticket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Heat Self Service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0" y="4419600"/>
            <a:ext cx="2484737" cy="2195648"/>
          </a:xfrm>
          <a:prstGeom prst="rect">
            <a:avLst/>
          </a:prstGeom>
          <a:noFill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4038600" cy="4525963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/>
              <a:t>DCPS Technology Portal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hlinkClick r:id="rId2"/>
              </a:rPr>
              <a:t>Tech Portal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On the DCPS network, type the word technology in your browser.</a:t>
            </a:r>
          </a:p>
          <a:p>
            <a:endParaRPr lang="en-US" sz="2400" dirty="0" smtClean="0"/>
          </a:p>
          <a:p>
            <a:r>
              <a:rPr lang="en-US" sz="2400" b="1" dirty="0" smtClean="0"/>
              <a:t>DCPS User-to-User Tech Forums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hlinkClick r:id="rId3"/>
              </a:rPr>
              <a:t>Tech Forum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hlinkClick r:id="rId3"/>
              </a:rPr>
              <a:t>http://www.duvalschools.us/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STC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5486400"/>
            <a:ext cx="44924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1"/>
          <p:cNvSpPr txBox="1">
            <a:spLocks/>
          </p:cNvSpPr>
          <p:nvPr/>
        </p:nvSpPr>
        <p:spPr>
          <a:xfrm>
            <a:off x="4724400" y="1219201"/>
            <a:ext cx="4038600" cy="2590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DCPS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Instructional Technology Website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Management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Type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IM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your browser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OnCourse Support</a:t>
            </a:r>
          </a:p>
          <a:p>
            <a:pPr lvl="1"/>
            <a:r>
              <a:rPr lang="en-US" sz="1600" dirty="0" smtClean="0"/>
              <a:t>Information Management Portal </a:t>
            </a:r>
            <a:br>
              <a:rPr lang="en-US" sz="1600" dirty="0" smtClean="0"/>
            </a:br>
            <a:r>
              <a:rPr lang="en-US" sz="1600" dirty="0" smtClean="0"/>
              <a:t>Type in </a:t>
            </a:r>
            <a:r>
              <a:rPr lang="en-US" sz="1600" dirty="0" smtClean="0">
                <a:hlinkClick r:id="rId2"/>
              </a:rPr>
              <a:t>IM </a:t>
            </a:r>
            <a:r>
              <a:rPr lang="en-US" sz="1600" dirty="0" smtClean="0"/>
              <a:t>in your Browser</a:t>
            </a:r>
          </a:p>
          <a:p>
            <a:pPr lvl="1"/>
            <a:r>
              <a:rPr lang="en-US" sz="1600" dirty="0" smtClean="0"/>
              <a:t>DCPS Technology Portal</a:t>
            </a:r>
          </a:p>
          <a:p>
            <a:pPr lvl="1"/>
            <a:r>
              <a:rPr lang="en-US" sz="1600" dirty="0" smtClean="0"/>
              <a:t>Learning Center- once logged into OnCourse</a:t>
            </a:r>
            <a:br>
              <a:rPr lang="en-US" sz="1600" dirty="0" smtClean="0"/>
            </a:br>
            <a:r>
              <a:rPr lang="en-US" sz="1600" dirty="0" smtClean="0"/>
              <a:t>Type in </a:t>
            </a:r>
            <a:r>
              <a:rPr lang="en-US" sz="1600" dirty="0" smtClean="0">
                <a:hlinkClick r:id="rId3"/>
              </a:rPr>
              <a:t>technology</a:t>
            </a:r>
            <a:r>
              <a:rPr lang="en-US" sz="1600" dirty="0" smtClean="0"/>
              <a:t> in your Browser </a:t>
            </a:r>
          </a:p>
          <a:p>
            <a:pPr lvl="2">
              <a:buNone/>
            </a:pPr>
            <a:r>
              <a:rPr lang="en-US" sz="1600" dirty="0" smtClean="0"/>
              <a:t>	1. Select Principal Information</a:t>
            </a:r>
          </a:p>
          <a:p>
            <a:pPr lvl="2">
              <a:buNone/>
            </a:pPr>
            <a:r>
              <a:rPr lang="en-US" sz="1600" dirty="0" smtClean="0"/>
              <a:t>	2. Select Instructional Technology</a:t>
            </a:r>
          </a:p>
          <a:p>
            <a:r>
              <a:rPr lang="en-US" dirty="0" smtClean="0"/>
              <a:t>Microsoft Software</a:t>
            </a:r>
          </a:p>
          <a:p>
            <a:pPr lvl="1"/>
            <a:r>
              <a:rPr lang="en-US" sz="1600" dirty="0" smtClean="0">
                <a:hlinkClick r:id="rId4"/>
              </a:rPr>
              <a:t>SHI – Software House International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4"/>
              </a:rPr>
              <a:t>http://www.florida.shi.com/</a:t>
            </a:r>
            <a:endParaRPr lang="en-US" sz="1600" dirty="0" smtClean="0"/>
          </a:p>
          <a:p>
            <a:pPr lvl="1"/>
            <a:r>
              <a:rPr lang="en-US" sz="1600" dirty="0" smtClean="0"/>
              <a:t>Make sure to have software tested and approved </a:t>
            </a:r>
            <a:r>
              <a:rPr lang="en-US" sz="1600" b="1" i="1" dirty="0" smtClean="0"/>
              <a:t>prior</a:t>
            </a:r>
            <a:r>
              <a:rPr lang="en-US" sz="1600" dirty="0" smtClean="0"/>
              <a:t>  to purchase.</a:t>
            </a:r>
          </a:p>
          <a:p>
            <a:pPr lvl="1"/>
            <a:r>
              <a:rPr lang="en-US" sz="1600" dirty="0" smtClean="0"/>
              <a:t>Quote </a:t>
            </a:r>
            <a:r>
              <a:rPr lang="en-US" sz="1600" b="1" i="1" dirty="0" smtClean="0"/>
              <a:t>required</a:t>
            </a:r>
            <a:r>
              <a:rPr lang="en-US" sz="1600" dirty="0" smtClean="0"/>
              <a:t> </a:t>
            </a:r>
            <a:r>
              <a:rPr lang="en-US" sz="1600" b="1" i="1" dirty="0" smtClean="0"/>
              <a:t>before</a:t>
            </a:r>
            <a:r>
              <a:rPr lang="en-US" sz="1600" dirty="0" smtClean="0"/>
              <a:t> purchase</a:t>
            </a:r>
          </a:p>
          <a:p>
            <a:r>
              <a:rPr lang="en-US" sz="2600" dirty="0" smtClean="0"/>
              <a:t>Software Review</a:t>
            </a:r>
          </a:p>
          <a:p>
            <a:pPr lvl="1"/>
            <a:r>
              <a:rPr lang="en-US" sz="1600" dirty="0" smtClean="0"/>
              <a:t>Search for already approved software:</a:t>
            </a:r>
            <a:br>
              <a:rPr lang="en-US" sz="1600" dirty="0" smtClean="0"/>
            </a:br>
            <a:r>
              <a:rPr lang="en-US" sz="1600" dirty="0" smtClean="0">
                <a:hlinkClick r:id="rId5"/>
              </a:rPr>
              <a:t>http://dcpsweb.dcps.duval.us/standards/software/</a:t>
            </a:r>
            <a:endParaRPr lang="en-US" sz="1600" dirty="0" smtClean="0"/>
          </a:p>
          <a:p>
            <a:pPr lvl="1"/>
            <a:r>
              <a:rPr lang="en-US" sz="1600" dirty="0" smtClean="0"/>
              <a:t>Submit request for review/installation on a HEAT ticket</a:t>
            </a:r>
            <a:endParaRPr lang="en-US" sz="400" dirty="0" smtClean="0"/>
          </a:p>
          <a:p>
            <a:pPr lvl="1"/>
            <a:endParaRPr lang="en-US" sz="16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STC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Boot up and login to all computers weekly, including the ones in storage</a:t>
            </a:r>
          </a:p>
          <a:p>
            <a:pPr lvl="1"/>
            <a:r>
              <a:rPr lang="en-US" dirty="0" smtClean="0"/>
              <a:t>Security patches are sent out at least once per month and update at boot up</a:t>
            </a:r>
          </a:p>
          <a:p>
            <a:pPr lvl="1"/>
            <a:r>
              <a:rPr lang="en-US" dirty="0" smtClean="0"/>
              <a:t>Anti-virus updates at login</a:t>
            </a:r>
          </a:p>
          <a:p>
            <a:pPr lvl="1"/>
            <a:r>
              <a:rPr lang="en-US" dirty="0" smtClean="0"/>
              <a:t>Computer accounts that do not renew with the DCPS network within 90 days are purged automatically </a:t>
            </a:r>
          </a:p>
          <a:p>
            <a:pPr lvl="1"/>
            <a:r>
              <a:rPr lang="en-US" dirty="0" smtClean="0"/>
              <a:t>Renewal requires booting up while attached to the DCPS internal network – no login required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Backups</a:t>
            </a:r>
          </a:p>
          <a:p>
            <a:pPr lvl="1"/>
            <a:r>
              <a:rPr lang="en-US" dirty="0" smtClean="0"/>
              <a:t>Data from local hard drives to another storage location (home folder/ personal share drive, flash drive, etc.)</a:t>
            </a:r>
          </a:p>
          <a:p>
            <a:pPr lvl="1"/>
            <a:r>
              <a:rPr lang="en-US" dirty="0" smtClean="0"/>
              <a:t>My Documents, etc.</a:t>
            </a:r>
          </a:p>
          <a:p>
            <a:pPr lvl="1"/>
            <a:r>
              <a:rPr lang="en-US" dirty="0" smtClean="0"/>
              <a:t>Use the “cry” criteria  - if it will make you cry to lose it, back it up!</a:t>
            </a:r>
          </a:p>
          <a:p>
            <a:pPr lvl="1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Maintenance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28600"/>
            <a:ext cx="2000250" cy="132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976" y="5561901"/>
            <a:ext cx="231424" cy="2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200" b="1" dirty="0" smtClean="0"/>
              <a:t>Power Problems </a:t>
            </a:r>
            <a:r>
              <a:rPr lang="en-US" sz="2200" dirty="0" smtClean="0"/>
              <a:t>– PC will not boot up or monitor will not come on</a:t>
            </a:r>
          </a:p>
          <a:p>
            <a:pPr lvl="1"/>
            <a:r>
              <a:rPr lang="en-US" sz="2200" dirty="0" smtClean="0"/>
              <a:t>Make sure everything is plugged in correctly.</a:t>
            </a:r>
          </a:p>
          <a:p>
            <a:pPr lvl="1"/>
            <a:r>
              <a:rPr lang="en-US" sz="2200" dirty="0" smtClean="0"/>
              <a:t>Check for CD-Rom or USB device Remove and Reboot</a:t>
            </a:r>
          </a:p>
          <a:p>
            <a:pPr lvl="1"/>
            <a:r>
              <a:rPr lang="en-US" sz="2200" dirty="0" smtClean="0"/>
              <a:t>UPS/Surge Protector may need to be reset.</a:t>
            </a:r>
          </a:p>
          <a:p>
            <a:pPr lvl="2"/>
            <a:r>
              <a:rPr lang="en-US" sz="2200" dirty="0" smtClean="0"/>
              <a:t>Unplug everything first</a:t>
            </a:r>
          </a:p>
          <a:p>
            <a:pPr lvl="2"/>
            <a:r>
              <a:rPr lang="en-US" sz="2200" dirty="0" smtClean="0"/>
              <a:t>Use reset function or – off, wait, -on</a:t>
            </a:r>
          </a:p>
          <a:p>
            <a:pPr lvl="2">
              <a:buNone/>
            </a:pPr>
            <a:endParaRPr lang="en-US" sz="2200" dirty="0" smtClean="0"/>
          </a:p>
          <a:p>
            <a:r>
              <a:rPr lang="en-US" sz="2200" b="1" dirty="0" smtClean="0"/>
              <a:t>CMOS Error </a:t>
            </a:r>
            <a:r>
              <a:rPr lang="en-US" sz="2200" dirty="0" smtClean="0"/>
              <a:t>- If the computer will not boot:</a:t>
            </a:r>
            <a:br>
              <a:rPr lang="en-US" sz="2200" dirty="0" smtClean="0"/>
            </a:br>
            <a:r>
              <a:rPr lang="en-US" sz="2200" dirty="0" smtClean="0"/>
              <a:t>On the Black screen will read that “CMOS settings have been changed and will need to be saved.” Press F1 to continue</a:t>
            </a:r>
          </a:p>
          <a:p>
            <a:pPr lvl="1"/>
            <a:r>
              <a:rPr lang="en-US" sz="2200" dirty="0" smtClean="0"/>
              <a:t>Press F1 and see if it will continue boot sequence</a:t>
            </a:r>
          </a:p>
          <a:p>
            <a:pPr lvl="1"/>
            <a:r>
              <a:rPr lang="en-US" sz="2200" dirty="0" smtClean="0"/>
              <a:t>If not, then submit support request with:</a:t>
            </a:r>
          </a:p>
          <a:p>
            <a:pPr lvl="2"/>
            <a:r>
              <a:rPr lang="en-US" sz="2200" dirty="0" smtClean="0"/>
              <a:t>Asset Number (BPI)</a:t>
            </a:r>
          </a:p>
          <a:p>
            <a:pPr lvl="2"/>
            <a:r>
              <a:rPr lang="en-US" sz="2200" dirty="0" smtClean="0"/>
              <a:t>Serial Number</a:t>
            </a:r>
          </a:p>
          <a:p>
            <a:pPr lvl="2"/>
            <a:r>
              <a:rPr lang="en-US" sz="2200" dirty="0" smtClean="0"/>
              <a:t>Computer Name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 Support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 t="14056" r="13253" b="17671"/>
          <a:stretch>
            <a:fillRect/>
          </a:stretch>
        </p:blipFill>
        <p:spPr bwMode="auto">
          <a:xfrm rot="1817026">
            <a:off x="6277359" y="149207"/>
            <a:ext cx="1349375" cy="12744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400" b="1" dirty="0" smtClean="0"/>
              <a:t>Local vs Network</a:t>
            </a:r>
          </a:p>
          <a:p>
            <a:pPr lvl="1"/>
            <a:r>
              <a:rPr lang="en-US" dirty="0" smtClean="0"/>
              <a:t>Local Printer: A printer that is directly / physically connected to the workstation</a:t>
            </a:r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b="1" dirty="0" smtClean="0"/>
              <a:t>Network Printer</a:t>
            </a:r>
            <a:r>
              <a:rPr lang="en-US" dirty="0" smtClean="0"/>
              <a:t>: A printer that is connected by the network</a:t>
            </a:r>
          </a:p>
          <a:p>
            <a:pPr lvl="2"/>
            <a:r>
              <a:rPr lang="en-US" dirty="0" smtClean="0"/>
              <a:t>Ethernet</a:t>
            </a:r>
          </a:p>
          <a:p>
            <a:pPr lvl="2"/>
            <a:r>
              <a:rPr lang="en-US" dirty="0" smtClean="0"/>
              <a:t>Local Area Network (LAN)</a:t>
            </a:r>
          </a:p>
          <a:p>
            <a:pPr lvl="2"/>
            <a:r>
              <a:rPr lang="en-US" dirty="0" smtClean="0"/>
              <a:t>Wide Area Network (WAN)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Printer Support</a:t>
            </a:r>
            <a:br>
              <a:rPr lang="en-US" dirty="0" smtClean="0"/>
            </a:b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066800"/>
            <a:ext cx="1404938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505200"/>
            <a:ext cx="1404938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&quot;No&quot; Symbol 7"/>
          <p:cNvSpPr/>
          <p:nvPr/>
        </p:nvSpPr>
        <p:spPr>
          <a:xfrm>
            <a:off x="4800600" y="3962400"/>
            <a:ext cx="457200" cy="304800"/>
          </a:xfrm>
          <a:prstGeom prst="noSmoking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Sign on to workstation</a:t>
            </a:r>
          </a:p>
          <a:p>
            <a:r>
              <a:rPr lang="en-US" dirty="0" smtClean="0"/>
              <a:t>Click Start, Printers and Faxes, Add a Printer, Next</a:t>
            </a:r>
          </a:p>
          <a:p>
            <a:r>
              <a:rPr lang="en-US" dirty="0" smtClean="0"/>
              <a:t>Click on Local Printer, and Uncheck Automatically detect and install my Plug and Play printer, Next </a:t>
            </a:r>
          </a:p>
          <a:p>
            <a:r>
              <a:rPr lang="en-US" dirty="0" smtClean="0"/>
              <a:t>Select Create a new port, choose Local Port, Next</a:t>
            </a:r>
          </a:p>
          <a:p>
            <a:r>
              <a:rPr lang="en-US" dirty="0" smtClean="0"/>
              <a:t>In "Enter a Port Name” field, enter \\&lt;Servername&gt;\&lt;printerquename&gt; ex. (\\MS3211MCORE01\CP32112H10D5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Network Printer</a:t>
            </a:r>
            <a:br>
              <a:rPr lang="en-US" dirty="0" smtClean="0"/>
            </a:br>
            <a:r>
              <a:rPr lang="en-US" sz="3100" dirty="0" smtClean="0"/>
              <a:t>XP Client   - Part 1</a:t>
            </a:r>
            <a:endParaRPr lang="en-US" sz="3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1028" name="Picture 4" descr="Lexmark T650n Mono Las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381000"/>
            <a:ext cx="1308638" cy="1429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Technology Standards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Digital Resources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Technology Integration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Online Assessments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Professional Development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Asset Management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Technology Communications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STC Training Topics</a:t>
            </a:r>
            <a:endParaRPr lang="en-US" sz="3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8" name="Picture 7" descr="j04089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905000"/>
            <a:ext cx="3299840" cy="2637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OK</a:t>
            </a:r>
          </a:p>
          <a:p>
            <a:r>
              <a:rPr lang="en-US" dirty="0" smtClean="0"/>
              <a:t>Choose Manufacturer: Lexmark</a:t>
            </a:r>
          </a:p>
          <a:p>
            <a:r>
              <a:rPr lang="en-US" dirty="0" smtClean="0"/>
              <a:t>Choose Printer: Lexmark E460DN</a:t>
            </a:r>
          </a:p>
          <a:p>
            <a:r>
              <a:rPr lang="en-US" dirty="0" smtClean="0"/>
              <a:t>Click Next</a:t>
            </a:r>
          </a:p>
          <a:p>
            <a:r>
              <a:rPr lang="en-US" dirty="0" smtClean="0"/>
              <a:t>Keep existing driver (recommended)</a:t>
            </a:r>
          </a:p>
          <a:p>
            <a:r>
              <a:rPr lang="en-US" dirty="0" smtClean="0"/>
              <a:t>Click Next (If there is no existing driver, use this directory from the CD: :\Drivers\Print\Win_2kXP\i386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Network Printer</a:t>
            </a:r>
            <a:br>
              <a:rPr lang="en-US" dirty="0" smtClean="0"/>
            </a:br>
            <a:r>
              <a:rPr lang="en-US" sz="4400" dirty="0" smtClean="0"/>
              <a:t>XP Client   - Part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8" name="Picture 4" descr="Lexmark T650n Mono Las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304800"/>
            <a:ext cx="1657350" cy="1810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Note Printer Name</a:t>
            </a:r>
          </a:p>
          <a:p>
            <a:r>
              <a:rPr lang="en-US" dirty="0" smtClean="0"/>
              <a:t>Click Yes to use as default printer</a:t>
            </a:r>
          </a:p>
          <a:p>
            <a:r>
              <a:rPr lang="en-US" dirty="0" smtClean="0"/>
              <a:t>Click Next</a:t>
            </a:r>
          </a:p>
          <a:p>
            <a:r>
              <a:rPr lang="en-US" dirty="0" smtClean="0"/>
              <a:t>Click Next at “Do not share this printer”</a:t>
            </a:r>
          </a:p>
          <a:p>
            <a:r>
              <a:rPr lang="en-US" dirty="0" smtClean="0"/>
              <a:t>Click Yes to print a test page</a:t>
            </a:r>
          </a:p>
          <a:p>
            <a:r>
              <a:rPr lang="en-US" dirty="0" smtClean="0"/>
              <a:t>Click Next</a:t>
            </a:r>
          </a:p>
          <a:p>
            <a:r>
              <a:rPr lang="en-US" dirty="0" smtClean="0"/>
              <a:t>Click Finish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Network Printer</a:t>
            </a:r>
            <a:br>
              <a:rPr lang="en-US" dirty="0" smtClean="0"/>
            </a:br>
            <a:r>
              <a:rPr lang="en-US" sz="4000" dirty="0" smtClean="0"/>
              <a:t>XP Client   - Part 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7" name="Picture 4" descr="Lexmark T650n Mono Las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0" y="304800"/>
            <a:ext cx="1657350" cy="1810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Not connected or failed to communicate.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Check physical cables for a Local Printer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Check that Local printer is turned 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Check Network Printer is turned on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Check Network Printer cables are still connected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 Shooting Printers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3889" t="12500" r="13889" b="8333"/>
          <a:stretch>
            <a:fillRect/>
          </a:stretch>
        </p:blipFill>
        <p:spPr bwMode="auto">
          <a:xfrm>
            <a:off x="7086600" y="685800"/>
            <a:ext cx="1447800" cy="1058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Can anyone else print to the Network printer? The wrong printer might be set as default</a:t>
            </a:r>
          </a:p>
          <a:p>
            <a:r>
              <a:rPr lang="en-US" sz="2400" dirty="0" smtClean="0"/>
              <a:t>Start&gt;Printers and Faxes</a:t>
            </a:r>
          </a:p>
          <a:p>
            <a:r>
              <a:rPr lang="en-US" sz="2400" dirty="0" smtClean="0"/>
              <a:t>View list and ensure that correct printer has check beside it</a:t>
            </a:r>
          </a:p>
          <a:p>
            <a:r>
              <a:rPr lang="en-US" sz="2400" dirty="0" smtClean="0"/>
              <a:t>Clearing the Print Queue</a:t>
            </a:r>
          </a:p>
          <a:p>
            <a:pPr lvl="1"/>
            <a:r>
              <a:rPr lang="en-US" sz="2400" dirty="0" smtClean="0"/>
              <a:t>Check for Printer icon in System Tray and double click  OR   Start\Printers double click the printer in use </a:t>
            </a:r>
          </a:p>
          <a:p>
            <a:pPr lvl="1"/>
            <a:r>
              <a:rPr lang="en-US" sz="2400" dirty="0" smtClean="0"/>
              <a:t>Under the </a:t>
            </a:r>
            <a:r>
              <a:rPr lang="en-US" sz="2400" b="1" dirty="0" smtClean="0"/>
              <a:t>P</a:t>
            </a:r>
            <a:r>
              <a:rPr lang="en-US" sz="2400" dirty="0" smtClean="0"/>
              <a:t>rinter Menu choose:</a:t>
            </a:r>
            <a:br>
              <a:rPr lang="en-US" sz="2400" dirty="0" smtClean="0"/>
            </a:br>
            <a:r>
              <a:rPr lang="en-US" sz="2400" b="1" dirty="0" smtClean="0"/>
              <a:t>Cancel all Documents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Trouble Shooting Printers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2209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Invalid username or password</a:t>
            </a:r>
          </a:p>
          <a:p>
            <a:pPr lvl="1"/>
            <a:r>
              <a:rPr lang="en-US" dirty="0" smtClean="0"/>
              <a:t>Verify correct username</a:t>
            </a:r>
          </a:p>
          <a:p>
            <a:pPr lvl="1"/>
            <a:r>
              <a:rPr lang="en-US" dirty="0" smtClean="0"/>
              <a:t>Verify domain is DCPS (may need to turn on options)</a:t>
            </a:r>
          </a:p>
          <a:p>
            <a:pPr lvl="1"/>
            <a:r>
              <a:rPr lang="en-US" dirty="0" smtClean="0"/>
              <a:t>Make sure capslock is not on</a:t>
            </a:r>
          </a:p>
          <a:p>
            <a:pPr lvl="1"/>
            <a:r>
              <a:rPr lang="en-US" dirty="0" smtClean="0"/>
              <a:t>Not Joined to the Domain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4953000" cy="792162"/>
          </a:xfrm>
        </p:spPr>
        <p:txBody>
          <a:bodyPr>
            <a:normAutofit/>
          </a:bodyPr>
          <a:lstStyle/>
          <a:p>
            <a:r>
              <a:rPr lang="en-US" dirty="0" smtClean="0"/>
              <a:t>Network Support</a:t>
            </a:r>
            <a:endParaRPr lang="en-US" sz="2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20000" y="152400"/>
            <a:ext cx="1292907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ontent Placeholder 1"/>
          <p:cNvSpPr txBox="1">
            <a:spLocks/>
          </p:cNvSpPr>
          <p:nvPr/>
        </p:nvSpPr>
        <p:spPr>
          <a:xfrm>
            <a:off x="381000" y="3200400"/>
            <a:ext cx="8229600" cy="297180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 Joined to the Domain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Prevent this from happening by connecting machine to DCPS network at least once every 90 days (preferably once per month)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Single machine: call helpdesk for remote assistance</a:t>
            </a:r>
          </a:p>
          <a:p>
            <a:pPr marL="621792" marR="0" lvl="1" indent="-228600" algn="l" defTabSz="914400" rtl="0" eaLnBrk="1" fontAlgn="auto" latinLnBrk="0" hangingPunct="1">
              <a:lnSpc>
                <a:spcPct val="100000"/>
              </a:lnSpc>
              <a:spcBef>
                <a:spcPts val="324"/>
              </a:spcBef>
              <a:spcAft>
                <a:spcPts val="0"/>
              </a:spcAft>
              <a:buClr>
                <a:schemeClr val="accent1"/>
              </a:buClr>
              <a:buSzTx/>
              <a:buFont typeface="Verdana"/>
              <a:buChar char="◦"/>
              <a:tabLst/>
              <a:defRPr/>
            </a:pP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Multiple machines: put in a ticket.  STO will coordinate with field technician for rejoins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1600200"/>
            <a:ext cx="578042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WebMail Support</a:t>
            </a:r>
            <a:br>
              <a:rPr lang="en-US" dirty="0" smtClean="0"/>
            </a:br>
            <a:r>
              <a:rPr lang="en-US" sz="2700" dirty="0" smtClean="0"/>
              <a:t>https://webmail.duvalschools.org/</a:t>
            </a:r>
            <a:endParaRPr lang="en-US" sz="27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2209800"/>
            <a:ext cx="3124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Distribution List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Calendar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Appointments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Cleaning your webmail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Signature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/>
              <a:t>AUP- Acceptable Use Policy </a:t>
            </a:r>
          </a:p>
          <a:p>
            <a:r>
              <a:rPr lang="en-US" sz="1800" dirty="0" smtClean="0"/>
              <a:t>Establish webmail or to reset your password</a:t>
            </a:r>
          </a:p>
          <a:p>
            <a:r>
              <a:rPr lang="en-US" sz="1800" dirty="0" smtClean="0"/>
              <a:t>Type AUP in your browser</a:t>
            </a:r>
          </a:p>
          <a:p>
            <a:r>
              <a:rPr lang="en-US" sz="1800" dirty="0" smtClean="0"/>
              <a:t>Enter your information on the following screen</a:t>
            </a:r>
          </a:p>
          <a:p>
            <a:r>
              <a:rPr lang="en-US" sz="1800" dirty="0" smtClean="0"/>
              <a:t>Click on Validate User</a:t>
            </a:r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Security Support</a:t>
            </a:r>
            <a:br>
              <a:rPr lang="en-US" dirty="0" smtClean="0"/>
            </a:br>
            <a:r>
              <a:rPr lang="en-US" dirty="0" smtClean="0"/>
              <a:t>AUP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419600" y="1828800"/>
            <a:ext cx="4514850" cy="2590800"/>
            <a:chOff x="4343400" y="1828800"/>
            <a:chExt cx="4514850" cy="2590800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19600" y="2286000"/>
              <a:ext cx="4391790" cy="21336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3400" y="1828800"/>
              <a:ext cx="4514850" cy="445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300" dirty="0" smtClean="0"/>
              <a:t>If you have not yet signed the AUP and selected a secret question/answer, the following screen will come up.  If you have, skip to the next page.     </a:t>
            </a:r>
          </a:p>
          <a:p>
            <a:r>
              <a:rPr lang="en-US" sz="2300" dirty="0" smtClean="0"/>
              <a:t>Read the DCPS Staff Network and Internet Acceptable Use and Security Policy</a:t>
            </a:r>
          </a:p>
          <a:p>
            <a:r>
              <a:rPr lang="en-US" sz="2300" dirty="0" smtClean="0"/>
              <a:t>Click the check box to verify that you accept and agree to its Terms and Conditions.</a:t>
            </a:r>
          </a:p>
          <a:p>
            <a:r>
              <a:rPr lang="en-US" sz="2300" dirty="0" smtClean="0"/>
              <a:t>Click the Submit AUP button</a:t>
            </a:r>
          </a:p>
          <a:p>
            <a:endParaRPr lang="en-US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8759" y="1828800"/>
            <a:ext cx="468524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Security Support</a:t>
            </a:r>
            <a:br>
              <a:rPr lang="en-US" dirty="0" smtClean="0"/>
            </a:br>
            <a:r>
              <a:rPr lang="en-US" dirty="0" smtClean="0"/>
              <a:t>AUP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1600" dirty="0" smtClean="0"/>
              <a:t>Create your secret question and answer if this has not already been done in the past; otherwise, skip to, “Type in your answer” on the next page.</a:t>
            </a:r>
          </a:p>
          <a:p>
            <a:r>
              <a:rPr lang="en-US" sz="1600" dirty="0" smtClean="0"/>
              <a:t>Click Questions List to choose a question</a:t>
            </a:r>
          </a:p>
          <a:p>
            <a:r>
              <a:rPr lang="en-US" sz="1600" dirty="0" smtClean="0"/>
              <a:t>Type in your answer, then select the Click Here button.</a:t>
            </a:r>
          </a:p>
          <a:p>
            <a:r>
              <a:rPr lang="en-US" sz="1600" dirty="0" smtClean="0"/>
              <a:t>Note: Answers are case sensitive!  This means if you enter your favorite pet’s name as </a:t>
            </a:r>
            <a:r>
              <a:rPr lang="en-US" sz="1600" b="1" dirty="0" smtClean="0"/>
              <a:t>Rover</a:t>
            </a:r>
            <a:r>
              <a:rPr lang="en-US" sz="1600" dirty="0" smtClean="0"/>
              <a:t>, and when asked later for your answer you respond with </a:t>
            </a:r>
            <a:r>
              <a:rPr lang="en-US" sz="1600" b="1" dirty="0" smtClean="0"/>
              <a:t>rover</a:t>
            </a:r>
            <a:r>
              <a:rPr lang="en-US" sz="1600" dirty="0" smtClean="0"/>
              <a:t>, it will be marked as incorrect</a:t>
            </a:r>
          </a:p>
          <a:p>
            <a:r>
              <a:rPr lang="en-US" sz="1600" dirty="0" smtClean="0"/>
              <a:t>Your new random password will be displayed.</a:t>
            </a:r>
          </a:p>
          <a:p>
            <a:r>
              <a:rPr lang="en-US" sz="1600" dirty="0" smtClean="0"/>
              <a:t>Click on the “Click Here” button</a:t>
            </a:r>
          </a:p>
          <a:p>
            <a:endParaRPr lang="en-US" sz="1600" dirty="0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7651" y="1981200"/>
            <a:ext cx="4606349" cy="247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Security Support</a:t>
            </a:r>
            <a:br>
              <a:rPr lang="en-US" dirty="0" smtClean="0"/>
            </a:br>
            <a:r>
              <a:rPr lang="en-US" dirty="0" smtClean="0"/>
              <a:t>AUP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29142" y="1829833"/>
            <a:ext cx="7085715" cy="38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Security Support</a:t>
            </a:r>
            <a:br>
              <a:rPr lang="en-US" dirty="0" smtClean="0"/>
            </a:br>
            <a:r>
              <a:rPr lang="en-US" dirty="0" smtClean="0"/>
              <a:t>AUP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endParaRPr lang="en-US" dirty="0" smtClean="0"/>
          </a:p>
          <a:p>
            <a:pPr lvl="0"/>
            <a:r>
              <a:rPr lang="en-US" dirty="0" smtClean="0"/>
              <a:t>Implement the </a:t>
            </a:r>
            <a:r>
              <a:rPr lang="en-US" dirty="0" smtClean="0">
                <a:hlinkClick r:id="rId2"/>
              </a:rPr>
              <a:t>National Educational Technology Standards for Students</a:t>
            </a:r>
            <a:r>
              <a:rPr lang="en-US" dirty="0" smtClean="0"/>
              <a:t>, Teachers, and Administrators to our schools.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Create a Technology Plan for your school using the NETS as your guiding principles.  You can find a framework to begin on the </a:t>
            </a:r>
            <a:r>
              <a:rPr lang="en-US" dirty="0" smtClean="0">
                <a:hlinkClick r:id="rId3"/>
              </a:rPr>
              <a:t>InTech</a:t>
            </a:r>
            <a:r>
              <a:rPr lang="en-US" dirty="0" smtClean="0"/>
              <a:t> website.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Standards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152400"/>
            <a:ext cx="24669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b="1" u="sng" dirty="0" smtClean="0"/>
              <a:t>NETWORK ACCESS RIGHTS: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Students and anyone not authenticated or unknown on our network:</a:t>
            </a:r>
            <a:endParaRPr lang="en-US" dirty="0" smtClean="0"/>
          </a:p>
          <a:p>
            <a:pPr lvl="0"/>
            <a:r>
              <a:rPr lang="en-US" dirty="0" smtClean="0"/>
              <a:t>Do not have access to YouTube, Google videos, or iTunes.</a:t>
            </a:r>
          </a:p>
          <a:p>
            <a:pPr lvl="0"/>
            <a:r>
              <a:rPr lang="en-US" dirty="0" smtClean="0"/>
              <a:t>Have their search terms filtered.</a:t>
            </a:r>
          </a:p>
          <a:p>
            <a:pPr lvl="0"/>
            <a:r>
              <a:rPr lang="en-US" dirty="0" smtClean="0"/>
              <a:t>Automatically have their internet access revoked for one hour if they attempt to bypass the content filter using proxies.</a:t>
            </a:r>
          </a:p>
          <a:p>
            <a:r>
              <a:rPr lang="en-US" dirty="0" smtClean="0"/>
              <a:t> </a:t>
            </a:r>
          </a:p>
          <a:p>
            <a:r>
              <a:rPr lang="en-US" b="1" dirty="0" smtClean="0"/>
              <a:t>Teachers:</a:t>
            </a:r>
            <a:endParaRPr lang="en-US" dirty="0" smtClean="0"/>
          </a:p>
          <a:p>
            <a:pPr lvl="0"/>
            <a:r>
              <a:rPr lang="en-US" dirty="0" smtClean="0"/>
              <a:t>Have access to YouTube, Google videos, and iTunes, and some blogging sites.</a:t>
            </a:r>
          </a:p>
          <a:p>
            <a:pPr lvl="0"/>
            <a:r>
              <a:rPr lang="en-US" dirty="0" smtClean="0"/>
              <a:t>Don’t have their search terms filtered.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/>
              <a:t>Staff:</a:t>
            </a:r>
            <a:endParaRPr lang="en-US" dirty="0" smtClean="0"/>
          </a:p>
          <a:p>
            <a:pPr lvl="0"/>
            <a:r>
              <a:rPr lang="en-US" dirty="0" smtClean="0"/>
              <a:t>Have all the access teachers do and  access to outside web based email.</a:t>
            </a:r>
          </a:p>
          <a:p>
            <a:pPr lvl="0">
              <a:buNone/>
            </a:pPr>
            <a:r>
              <a:rPr lang="en-US" dirty="0" smtClean="0"/>
              <a:t> </a:t>
            </a:r>
          </a:p>
          <a:p>
            <a:r>
              <a:rPr lang="en-US" b="1" dirty="0" smtClean="0"/>
              <a:t>Principals and SRO’s:</a:t>
            </a:r>
            <a:endParaRPr lang="en-US" dirty="0" smtClean="0"/>
          </a:p>
          <a:p>
            <a:pPr lvl="0"/>
            <a:r>
              <a:rPr lang="en-US" dirty="0" smtClean="0"/>
              <a:t>Have access to everything a teacher and staff member has access to. </a:t>
            </a:r>
          </a:p>
          <a:p>
            <a:pPr lvl="0"/>
            <a:r>
              <a:rPr lang="en-US" dirty="0" smtClean="0"/>
              <a:t>Have access to the social networking sites like MySpace and Facebook. 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 Support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04800"/>
            <a:ext cx="17157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Teachers and staff members are </a:t>
            </a:r>
            <a:r>
              <a:rPr lang="en-US" b="1" dirty="0" smtClean="0"/>
              <a:t>only allowed to email students and parents with their DCPS email account</a:t>
            </a:r>
            <a:r>
              <a:rPr lang="en-US" dirty="0" smtClean="0"/>
              <a:t>, they are not allowed to communicate with students or parents over private email systems like Gmail, Bellsouth or Comcast. 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There are </a:t>
            </a:r>
            <a:r>
              <a:rPr lang="en-US" b="1" dirty="0" smtClean="0"/>
              <a:t>no student internet permission forms</a:t>
            </a:r>
            <a:r>
              <a:rPr lang="en-US" dirty="0" smtClean="0"/>
              <a:t>, only an </a:t>
            </a:r>
            <a:r>
              <a:rPr lang="en-US" b="1" dirty="0" smtClean="0"/>
              <a:t>opt out form</a:t>
            </a:r>
            <a:r>
              <a:rPr lang="en-US" dirty="0" smtClean="0"/>
              <a:t> for parents who </a:t>
            </a:r>
            <a:r>
              <a:rPr lang="en-US" b="1" dirty="0" smtClean="0"/>
              <a:t>do not want their child to use the internet.</a:t>
            </a:r>
            <a:r>
              <a:rPr lang="en-US" dirty="0" smtClean="0"/>
              <a:t> 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Students are not allowed to take photos or videos of other students or staff unless it is a public event like a football game.</a:t>
            </a:r>
            <a:br>
              <a:rPr lang="en-US" dirty="0" smtClean="0"/>
            </a:br>
            <a:r>
              <a:rPr lang="en-US" dirty="0" smtClean="0"/>
              <a:t> </a:t>
            </a:r>
          </a:p>
          <a:p>
            <a:pPr lvl="0"/>
            <a:r>
              <a:rPr lang="en-US" dirty="0" smtClean="0"/>
              <a:t>Different groups have different internet profiles.  Teachers should  not logon for students.  Don’t let a student use a teacher laptop or admin computer.  Students are only allowed to use student computers.  This applies to their own children as well.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Security Support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304800"/>
            <a:ext cx="17157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400" b="1" dirty="0" smtClean="0"/>
              <a:t>Student Usernames &amp; Passwords: </a:t>
            </a:r>
            <a:endParaRPr lang="en-US" sz="2400" dirty="0" smtClean="0"/>
          </a:p>
          <a:p>
            <a:endParaRPr lang="en-US" sz="2000" dirty="0" smtClean="0"/>
          </a:p>
          <a:p>
            <a:r>
              <a:rPr lang="en-US" sz="2000" b="1" dirty="0" smtClean="0"/>
              <a:t>Username: </a:t>
            </a:r>
            <a:r>
              <a:rPr lang="en-US" sz="2000" dirty="0" smtClean="0"/>
              <a:t>student number with an "s" in front </a:t>
            </a:r>
          </a:p>
          <a:p>
            <a:r>
              <a:rPr lang="en-US" sz="2000" b="1" dirty="0" smtClean="0"/>
              <a:t>Password: </a:t>
            </a:r>
            <a:r>
              <a:rPr lang="en-US" sz="2000" dirty="0" smtClean="0"/>
              <a:t>Uppercase first letter of first name, birth date, lowercase first letter of last name, last 4 digits of SS# </a:t>
            </a:r>
          </a:p>
          <a:p>
            <a:pPr>
              <a:buNone/>
            </a:pPr>
            <a:r>
              <a:rPr lang="en-US" sz="2000" dirty="0" smtClean="0"/>
              <a:t>	(if that doesn't work, try the last 4 digits of the student # instead of the SS#) </a:t>
            </a:r>
          </a:p>
          <a:p>
            <a:pPr lvl="1">
              <a:buNone/>
            </a:pPr>
            <a:endParaRPr lang="en-US" sz="1600" dirty="0" smtClean="0"/>
          </a:p>
          <a:p>
            <a:r>
              <a:rPr lang="en-US" sz="2000" i="1" dirty="0" smtClean="0"/>
              <a:t>Example: </a:t>
            </a:r>
          </a:p>
          <a:p>
            <a:pPr>
              <a:buNone/>
            </a:pPr>
            <a:r>
              <a:rPr lang="en-US" sz="2000" dirty="0" smtClean="0"/>
              <a:t>	John Smith, born on March 1st, with SS# 123-45-6789 </a:t>
            </a:r>
          </a:p>
          <a:p>
            <a:pPr>
              <a:buNone/>
            </a:pPr>
            <a:r>
              <a:rPr lang="en-US" sz="2000" dirty="0" smtClean="0"/>
              <a:t>	USER NAME: s07685924 </a:t>
            </a:r>
          </a:p>
          <a:p>
            <a:pPr>
              <a:buNone/>
            </a:pPr>
            <a:r>
              <a:rPr lang="en-US" sz="2000" dirty="0" smtClean="0"/>
              <a:t>	PASSWORD: J01s6789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Security Support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8399" y="228600"/>
            <a:ext cx="1709351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Technology Standards</a:t>
            </a:r>
          </a:p>
          <a:p>
            <a:r>
              <a:rPr lang="en-US" sz="1800" dirty="0" smtClean="0"/>
              <a:t>Online Curriculum</a:t>
            </a:r>
            <a:br>
              <a:rPr lang="en-US" sz="1800" dirty="0" smtClean="0"/>
            </a:br>
            <a:r>
              <a:rPr lang="en-US" sz="1800" dirty="0" smtClean="0"/>
              <a:t>Technology Integration</a:t>
            </a:r>
          </a:p>
          <a:p>
            <a:r>
              <a:rPr lang="en-US" sz="1800" dirty="0" smtClean="0"/>
              <a:t>Online Assessments</a:t>
            </a:r>
          </a:p>
          <a:p>
            <a:r>
              <a:rPr lang="en-US" sz="1800" dirty="0" smtClean="0"/>
              <a:t>Professional Development</a:t>
            </a:r>
          </a:p>
          <a:p>
            <a:r>
              <a:rPr lang="en-US" sz="1800" dirty="0" smtClean="0"/>
              <a:t>Technology Communication</a:t>
            </a:r>
          </a:p>
          <a:p>
            <a:r>
              <a:rPr lang="en-US" sz="1800" dirty="0" smtClean="0"/>
              <a:t>Asset Management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 smtClean="0"/>
          </a:p>
          <a:p>
            <a:r>
              <a:rPr lang="en-US" sz="1800" dirty="0" smtClean="0"/>
              <a:t>Questions</a:t>
            </a:r>
            <a:br>
              <a:rPr lang="en-US" sz="1800" dirty="0" smtClean="0"/>
            </a:br>
            <a:endParaRPr lang="en-US" sz="1800" dirty="0" smtClean="0"/>
          </a:p>
          <a:p>
            <a:r>
              <a:rPr lang="en-US" sz="1800" dirty="0" smtClean="0"/>
              <a:t>Next Steps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STC Training Review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7" name="Picture 6" descr="j043841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600200"/>
            <a:ext cx="4552489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000" dirty="0" err="1" smtClean="0">
                <a:hlinkClick r:id="rId2"/>
              </a:rPr>
              <a:t>MyProfile</a:t>
            </a:r>
            <a:r>
              <a:rPr lang="en-US" sz="2000" dirty="0" smtClean="0"/>
              <a:t>- Type </a:t>
            </a:r>
            <a:r>
              <a:rPr lang="en-US" sz="2000" dirty="0" err="1" smtClean="0"/>
              <a:t>MyProfile</a:t>
            </a:r>
            <a:r>
              <a:rPr lang="en-US" sz="2000" dirty="0" smtClean="0"/>
              <a:t> in the URL browser window.</a:t>
            </a:r>
            <a:endParaRPr lang="en-US" sz="2000" dirty="0" smtClean="0">
              <a:hlinkClick r:id="rId3"/>
            </a:endParaRPr>
          </a:p>
          <a:p>
            <a:pPr lvl="0"/>
            <a:r>
              <a:rPr lang="en-US" sz="2000" dirty="0" smtClean="0">
                <a:hlinkClick r:id="rId3"/>
              </a:rPr>
              <a:t>OnCourse</a:t>
            </a:r>
          </a:p>
          <a:p>
            <a:pPr lvl="0"/>
            <a:r>
              <a:rPr lang="en-US" sz="2000" dirty="0" smtClean="0">
                <a:hlinkClick r:id="rId3"/>
              </a:rPr>
              <a:t> </a:t>
            </a:r>
            <a:r>
              <a:rPr lang="en-US" sz="2000" dirty="0" smtClean="0">
                <a:hlinkClick r:id="rId4"/>
              </a:rPr>
              <a:t>Compass Odyssey </a:t>
            </a:r>
            <a:r>
              <a:rPr lang="en-US" sz="2000" dirty="0" smtClean="0"/>
              <a:t>(Select Elementary, all Middle and High),</a:t>
            </a:r>
          </a:p>
          <a:p>
            <a:pPr lvl="0"/>
            <a:r>
              <a:rPr lang="en-US" sz="2000" dirty="0" smtClean="0">
                <a:hlinkClick r:id="rId5"/>
              </a:rPr>
              <a:t>Gizmos </a:t>
            </a:r>
            <a:r>
              <a:rPr lang="en-US" sz="2000" dirty="0" smtClean="0"/>
              <a:t>all Elementary and all Middle Schools),</a:t>
            </a:r>
          </a:p>
          <a:p>
            <a:pPr lvl="0"/>
            <a:r>
              <a:rPr lang="en-US" sz="2000" dirty="0" smtClean="0">
                <a:hlinkClick r:id="rId6"/>
              </a:rPr>
              <a:t>FCAT Explorer, </a:t>
            </a:r>
            <a:endParaRPr lang="en-US" sz="2000" dirty="0" smtClean="0"/>
          </a:p>
          <a:p>
            <a:r>
              <a:rPr lang="en-US" sz="2000" dirty="0" smtClean="0">
                <a:hlinkClick r:id="rId7"/>
              </a:rPr>
              <a:t>How to Master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600" b="1" dirty="0" smtClean="0"/>
              <a:t>User ID=</a:t>
            </a:r>
            <a:r>
              <a:rPr lang="en-US" sz="1600" b="1" dirty="0" err="1" smtClean="0"/>
              <a:t>zeros+employee</a:t>
            </a:r>
            <a:r>
              <a:rPr lang="en-US" sz="1600" b="1" dirty="0" smtClean="0"/>
              <a:t> # for 8 digits</a:t>
            </a:r>
          </a:p>
          <a:p>
            <a:r>
              <a:rPr lang="en-US" sz="1600" b="1" dirty="0" smtClean="0"/>
              <a:t>Password =the word “password”)</a:t>
            </a:r>
            <a:r>
              <a:rPr lang="en-US" sz="1600" dirty="0" smtClean="0"/>
              <a:t> 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0" y="1481328"/>
            <a:ext cx="4038600" cy="4525963"/>
          </a:xfrm>
        </p:spPr>
        <p:txBody>
          <a:bodyPr>
            <a:normAutofit/>
          </a:bodyPr>
          <a:lstStyle/>
          <a:p>
            <a:pPr lvl="0"/>
            <a:r>
              <a:rPr lang="en-US" sz="2000" dirty="0" smtClean="0">
                <a:hlinkClick r:id="rId8"/>
              </a:rPr>
              <a:t>Riverdeep Learning Village </a:t>
            </a:r>
            <a:endParaRPr lang="en-US" sz="2000" dirty="0" smtClean="0"/>
          </a:p>
          <a:p>
            <a:pPr lvl="0"/>
            <a:r>
              <a:rPr lang="en-US" sz="2000" dirty="0" smtClean="0">
                <a:hlinkClick r:id="rId9"/>
              </a:rPr>
              <a:t>Destination Success </a:t>
            </a:r>
            <a:r>
              <a:rPr lang="en-US" sz="2000" dirty="0" smtClean="0"/>
              <a:t>(Elementary), </a:t>
            </a:r>
          </a:p>
          <a:p>
            <a:pPr lvl="0"/>
            <a:r>
              <a:rPr lang="en-US" sz="2000" dirty="0" smtClean="0"/>
              <a:t>Any additional software and technology initiatives/ programs that are applicable to your school.</a:t>
            </a:r>
            <a:endParaRPr lang="en-US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mtClean="0"/>
              <a:t>District Digital Resources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800" dirty="0" smtClean="0"/>
              <a:t>Assist teachers with the implementation of the district curriculum, online learning communities, and professional growth tools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pic>
        <p:nvPicPr>
          <p:cNvPr id="8" name="Picture 7" descr="j042259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181600" y="4114800"/>
            <a:ext cx="2704609" cy="180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Work with the school leadership team to support the school’s progress in integrating technology into instruction and develop a Technology Plan for your school.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Develop a </a:t>
            </a:r>
            <a:r>
              <a:rPr lang="en-US" dirty="0" smtClean="0">
                <a:hlinkClick r:id="rId2"/>
              </a:rPr>
              <a:t>Technology Integration Team (TNT</a:t>
            </a:r>
            <a:r>
              <a:rPr lang="en-US" dirty="0" smtClean="0">
                <a:solidFill>
                  <a:schemeClr val="accent3"/>
                </a:solidFill>
                <a:hlinkClick r:id="rId2"/>
              </a:rPr>
              <a:t>)</a:t>
            </a:r>
            <a:r>
              <a:rPr lang="en-US" dirty="0" smtClean="0">
                <a:hlinkClick r:id="rId2"/>
              </a:rPr>
              <a:t> </a:t>
            </a:r>
            <a:r>
              <a:rPr lang="en-US" dirty="0" smtClean="0"/>
              <a:t>to support and assist the technology hardware, software, and digital tools available to teachers.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Integration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6" name="Picture 5" descr="intechgrator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5105400"/>
            <a:ext cx="1828800" cy="1224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864291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Assist teachers in analyzing school, class, and student data to develop appropriate improvement plans at all levels aligned with district expectations. 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Assist your school with our State and District Online Assessments:  FAIR, Progress Monitoring Assessments, EOC exams, etc.</a:t>
            </a:r>
          </a:p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Pearson Limelight- Amanda Wilson, Malinda Bachelor 390-2678 More info can be found </a:t>
            </a:r>
            <a:r>
              <a:rPr lang="en-US" dirty="0" smtClean="0">
                <a:hlinkClick r:id="rId2"/>
              </a:rPr>
              <a:t>here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Assessments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950" y="228600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Train new teachers on hardware orientation, network logon, AUP acceptance procedures and Internet policies and procedures.</a:t>
            </a:r>
          </a:p>
          <a:p>
            <a:pPr lvl="0">
              <a:buNone/>
            </a:pPr>
            <a:endParaRPr lang="en-US" sz="1800" dirty="0" smtClean="0"/>
          </a:p>
          <a:p>
            <a:pPr lvl="0"/>
            <a:r>
              <a:rPr lang="en-US" dirty="0" smtClean="0"/>
              <a:t>Attend training on software listed above and lead school-site technology professional development to build the capacity of teachers as directed by the school principal.</a:t>
            </a:r>
          </a:p>
          <a:p>
            <a:pPr lvl="0">
              <a:buNone/>
            </a:pPr>
            <a:endParaRPr lang="en-US" sz="1900" dirty="0" smtClean="0"/>
          </a:p>
          <a:p>
            <a:pPr lvl="0"/>
            <a:r>
              <a:rPr lang="en-US" dirty="0" smtClean="0"/>
              <a:t>Assist teachers with the completion of the </a:t>
            </a:r>
            <a:r>
              <a:rPr lang="en-US" dirty="0" smtClean="0">
                <a:hlinkClick r:id="rId2"/>
              </a:rPr>
              <a:t>Inventory of Teacher Technology Skills – ITTS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>
                <a:hlinkClick r:id="rId3"/>
              </a:rPr>
              <a:t>Technology Integration Matrix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Share resource materials and information from STC meetings, newsletters, and e-mail with faculty and principal. You can also find important information on the </a:t>
            </a:r>
            <a:r>
              <a:rPr lang="en-US" dirty="0" err="1" smtClean="0">
                <a:hlinkClick r:id="rId2"/>
              </a:rPr>
              <a:t>InTech</a:t>
            </a:r>
            <a:r>
              <a:rPr lang="en-US" dirty="0" smtClean="0">
                <a:hlinkClick r:id="rId2"/>
              </a:rPr>
              <a:t> website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pPr lvl="0"/>
            <a:r>
              <a:rPr lang="en-US" dirty="0" smtClean="0"/>
              <a:t>Oversee the development and maintenance of the school’s web site and verify that it meets district content criteria and technical standards. 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Communication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49580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11891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Perform basic trouble shooting and problem diagnosis before having work tickets called in with appropriate information.</a:t>
            </a:r>
          </a:p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Maintain records of hardware and software inventory. (</a:t>
            </a:r>
            <a:r>
              <a:rPr lang="en-US" dirty="0" smtClean="0">
                <a:hlinkClick r:id="rId2"/>
              </a:rPr>
              <a:t>Google Docs</a:t>
            </a:r>
            <a:r>
              <a:rPr lang="en-US" dirty="0" smtClean="0"/>
              <a:t> form is a good tool)</a:t>
            </a:r>
          </a:p>
          <a:p>
            <a:pPr lvl="0"/>
            <a:r>
              <a:rPr lang="en-US" dirty="0" smtClean="0"/>
              <a:t>Example:  </a:t>
            </a:r>
            <a:r>
              <a:rPr lang="en-US" dirty="0" smtClean="0">
                <a:hlinkClick r:id="rId3"/>
              </a:rPr>
              <a:t>Mt. Herman</a:t>
            </a:r>
            <a:r>
              <a:rPr lang="en-US" dirty="0" smtClean="0"/>
              <a:t> and </a:t>
            </a:r>
            <a:r>
              <a:rPr lang="en-US" dirty="0" smtClean="0">
                <a:hlinkClick r:id="rId4"/>
              </a:rPr>
              <a:t>Brookview</a:t>
            </a:r>
            <a:endParaRPr lang="en-US" dirty="0" smtClean="0"/>
          </a:p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Coordinate all Software and Hardware purchases with the School Technology Officer and the Instructional Technology Coordinator.  </a:t>
            </a:r>
            <a:r>
              <a:rPr lang="en-US" i="1" dirty="0" smtClean="0"/>
              <a:t>Be sure to have it approved and tested prior to purchasing.</a:t>
            </a:r>
          </a:p>
          <a:p>
            <a:pPr lvl="0">
              <a:buNone/>
            </a:pPr>
            <a:endParaRPr lang="en-US" dirty="0" smtClean="0"/>
          </a:p>
          <a:p>
            <a:pPr lvl="0"/>
            <a:r>
              <a:rPr lang="en-US" dirty="0" smtClean="0"/>
              <a:t>Facilitate the completion of the </a:t>
            </a:r>
            <a:r>
              <a:rPr lang="en-US" dirty="0" smtClean="0">
                <a:hlinkClick r:id="rId5"/>
              </a:rPr>
              <a:t>School Technology Resources Survey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Asset Management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18C1D-AD2F-42DE-A80C-715D4DF8B81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DCPS Technology 2012 - 2013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1732</TotalTime>
  <Words>1599</Words>
  <Application>Microsoft Office PowerPoint</Application>
  <PresentationFormat>On-screen Show (4:3)</PresentationFormat>
  <Paragraphs>335</Paragraphs>
  <Slides>33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Concourse</vt:lpstr>
      <vt:lpstr> </vt:lpstr>
      <vt:lpstr>STC Training Topics</vt:lpstr>
      <vt:lpstr>Technology Standards </vt:lpstr>
      <vt:lpstr> District Digital Resources Assist teachers with the implementation of the district curriculum, online learning communities, and professional growth tools  </vt:lpstr>
      <vt:lpstr>Technology Integration</vt:lpstr>
      <vt:lpstr>Online Assessments</vt:lpstr>
      <vt:lpstr>Professional Development</vt:lpstr>
      <vt:lpstr>Technology Communication</vt:lpstr>
      <vt:lpstr>Asset Management</vt:lpstr>
      <vt:lpstr>Laptop Carts Guidelines</vt:lpstr>
      <vt:lpstr>Asset Management Tools</vt:lpstr>
      <vt:lpstr>Heat Self Service (HSS)</vt:lpstr>
      <vt:lpstr>Heat Self Service</vt:lpstr>
      <vt:lpstr>STC Resources</vt:lpstr>
      <vt:lpstr>STC Resources</vt:lpstr>
      <vt:lpstr>Computer Maintenance</vt:lpstr>
      <vt:lpstr>PC Support</vt:lpstr>
      <vt:lpstr>Printer Support </vt:lpstr>
      <vt:lpstr>Network Printer XP Client   - Part 1</vt:lpstr>
      <vt:lpstr>Network Printer XP Client   - Part 2</vt:lpstr>
      <vt:lpstr>Network Printer XP Client   - Part 3</vt:lpstr>
      <vt:lpstr>Trouble Shooting Printers</vt:lpstr>
      <vt:lpstr>Trouble Shooting Printers</vt:lpstr>
      <vt:lpstr>Network Support</vt:lpstr>
      <vt:lpstr>WebMail Support https://webmail.duvalschools.org/</vt:lpstr>
      <vt:lpstr>Security Support AUP </vt:lpstr>
      <vt:lpstr>Security Support AUP</vt:lpstr>
      <vt:lpstr>Security Support AUP</vt:lpstr>
      <vt:lpstr>Security Support AUP</vt:lpstr>
      <vt:lpstr>Security  Support</vt:lpstr>
      <vt:lpstr>Security Support</vt:lpstr>
      <vt:lpstr>Security Support </vt:lpstr>
      <vt:lpstr>STC Training Review </vt:lpstr>
    </vt:vector>
  </TitlesOfParts>
  <Company>Duval County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webbs1</dc:creator>
  <cp:lastModifiedBy>webbs1</cp:lastModifiedBy>
  <cp:revision>122</cp:revision>
  <dcterms:created xsi:type="dcterms:W3CDTF">2009-09-16T15:03:39Z</dcterms:created>
  <dcterms:modified xsi:type="dcterms:W3CDTF">2012-08-08T11:10:37Z</dcterms:modified>
</cp:coreProperties>
</file>